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4" d="100"/>
          <a:sy n="74" d="100"/>
        </p:scale>
        <p:origin x="3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182C0-242D-4C3C-93FB-F5E67917B4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B01202A2-A6C6-47BE-8F6D-F818B983EC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EE58495-4C4E-4BC4-9D29-AF74C27F5F3C}"/>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4048143B-74B7-4B0C-8B1F-90B8EF5D2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AB7D64A-CC3A-4F4A-97C4-280A5C7E3A7F}"/>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2756545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73C05E-CA4C-46A3-8B98-BB42721C1E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9E49031-74F6-4D29-B5EE-C8C3713D6F6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97B6E6E-063F-4350-9B99-20ED15898F17}"/>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CC79F2BE-7BE1-4286-A710-FD48F3876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1F9DED7-E0F0-4FCD-AAB4-DE5854C64244}"/>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1253448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F0E43A-4355-4E13-B75B-F23283CDE1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BAA511F-E587-46D5-B175-9155416927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27351B1-CFE3-4126-93BC-00E40AB656FA}"/>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BE43D9D6-FF7F-4895-A350-739DEB36B3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9342D54-6890-48D4-8084-497336DA8032}"/>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3775756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C29D29-074E-457F-9CB3-FA057D1820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4C55D36-2925-4CA3-A0E1-CDCE4397C52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80F3752-D9E2-4B72-8FE3-2269CBA2E37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C711153-2EEB-4CE8-8255-F9905834A130}"/>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6" name="Footer Placeholder 5">
            <a:extLst>
              <a:ext uri="{FF2B5EF4-FFF2-40B4-BE49-F238E27FC236}">
                <a16:creationId xmlns:a16="http://schemas.microsoft.com/office/drawing/2014/main" xmlns="" id="{30FB13A6-0DB7-4580-BE76-26B970679A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27355BC-B63B-4928-BF31-E74B1D814E78}"/>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1650430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186164-45A8-463E-8DD0-599B8B4F7C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07E6EC0-09C3-4737-BEE8-78152B5484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319686AD-9AB1-440A-B8B7-B56F9A0B251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ED14303-DC4F-4C0E-A45F-1AE61F242E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DCD134A2-04BF-4266-9C32-7961FABD11D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F9ACAE1-37C1-4DB6-AF73-5770B39FE5A0}"/>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8" name="Footer Placeholder 7">
            <a:extLst>
              <a:ext uri="{FF2B5EF4-FFF2-40B4-BE49-F238E27FC236}">
                <a16:creationId xmlns:a16="http://schemas.microsoft.com/office/drawing/2014/main" xmlns="" id="{7684648B-9233-4F99-BB90-96DFC941C4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EE7A464B-7EC6-486D-B15A-2EC1505D0950}"/>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151392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624DA-E818-4ADD-8A50-6682BEEFB9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EEF107C-86F8-4CC2-BFC3-4F3DCCFCB03A}"/>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4" name="Footer Placeholder 3">
            <a:extLst>
              <a:ext uri="{FF2B5EF4-FFF2-40B4-BE49-F238E27FC236}">
                <a16:creationId xmlns:a16="http://schemas.microsoft.com/office/drawing/2014/main" xmlns="" id="{D3FC2234-264A-4699-8CF5-307DE228B5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F0BFF00E-BC4B-4034-AC5C-3137F29D9DA2}"/>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205992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EBC0FE2-ECB3-480E-824B-462E48134FF6}"/>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3" name="Footer Placeholder 2">
            <a:extLst>
              <a:ext uri="{FF2B5EF4-FFF2-40B4-BE49-F238E27FC236}">
                <a16:creationId xmlns:a16="http://schemas.microsoft.com/office/drawing/2014/main" xmlns="" id="{96EEF1D5-27D7-4730-ABFA-BCF02617DE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96A4585-7967-48F3-AF7B-BBA3869FB02F}"/>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635754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83774C-02F1-46C5-BA24-788C412C9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C3F55E2-BCF4-4CBE-B65A-31AE0175A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297D0F7-28C6-4E07-A75F-CE65218B5B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C09334A-B030-4D96-A0A1-6B5DDC382A10}"/>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6" name="Footer Placeholder 5">
            <a:extLst>
              <a:ext uri="{FF2B5EF4-FFF2-40B4-BE49-F238E27FC236}">
                <a16:creationId xmlns:a16="http://schemas.microsoft.com/office/drawing/2014/main" xmlns="" id="{93C2ACC4-7228-4072-9098-CF278ED443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9064C5F-B3E0-48C9-A64F-556F27494BEF}"/>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422395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714C6D-CD48-4122-BA97-D93A6144E4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6E7EB97-4151-4545-86A0-E3FF16A21B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6AAA88F6-8DD4-410E-942D-185AD40CB6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9C0A6D47-BC6E-4E58-95BE-3491CA907F06}"/>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6" name="Footer Placeholder 5">
            <a:extLst>
              <a:ext uri="{FF2B5EF4-FFF2-40B4-BE49-F238E27FC236}">
                <a16:creationId xmlns:a16="http://schemas.microsoft.com/office/drawing/2014/main" xmlns="" id="{0FEC4FF1-56BF-4C01-B2DF-F14717F9B3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8C78B48-2A2B-43B4-8DEB-8D8A93C5F348}"/>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3237605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0B89A6-68C2-4B9B-8255-540A02AC49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E744F3A-7029-41E3-A9DF-0CB4AFE9EC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988E48-A2CE-45FB-8650-51D888D44840}"/>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80930E12-80DC-422C-B74D-83578824A6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5C93BC-D349-497D-995D-E3B8A9FB694E}"/>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175155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E293036-54F3-4D58-B094-911D0A5B66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282EF2E0-8F14-418B-9AF7-2B14BA72507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DCF3A15-F76B-4E6F-80CC-0D2713C69DB6}"/>
              </a:ext>
            </a:extLst>
          </p:cNvPr>
          <p:cNvSpPr>
            <a:spLocks noGrp="1"/>
          </p:cNvSpPr>
          <p:nvPr>
            <p:ph type="dt" sz="half" idx="10"/>
          </p:nvPr>
        </p:nvSpPr>
        <p:spPr/>
        <p:txBody>
          <a:body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C3760526-2988-47D7-A634-5C6D27291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83EE7B8-4785-4F96-B105-0DD76B8F95B5}"/>
              </a:ext>
            </a:extLst>
          </p:cNvPr>
          <p:cNvSpPr>
            <a:spLocks noGrp="1"/>
          </p:cNvSpPr>
          <p:nvPr>
            <p:ph type="sldNum" sz="quarter" idx="12"/>
          </p:nvPr>
        </p:nvSpPr>
        <p:spPr/>
        <p:txBody>
          <a:bodyPr/>
          <a:lstStyle/>
          <a:p>
            <a:fld id="{506F5EEA-8D3E-4E0C-828B-D95A9EEA60F4}" type="slidenum">
              <a:rPr lang="en-US" smtClean="0"/>
              <a:t>‹#›</a:t>
            </a:fld>
            <a:endParaRPr lang="en-US"/>
          </a:p>
        </p:txBody>
      </p:sp>
    </p:spTree>
    <p:extLst>
      <p:ext uri="{BB962C8B-B14F-4D97-AF65-F5344CB8AC3E}">
        <p14:creationId xmlns:p14="http://schemas.microsoft.com/office/powerpoint/2010/main" val="123936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8E94429-B6B6-4414-878A-D737315832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3E0C033A-F293-4504-8795-38CF28CE2F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6852F1-C720-45E6-88F7-D1A0169C54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CFB16-9591-4A8C-BF43-0AF1A9F16BDF}" type="datetimeFigureOut">
              <a:rPr lang="en-US" smtClean="0"/>
              <a:t>12/3/2018</a:t>
            </a:fld>
            <a:endParaRPr lang="en-US"/>
          </a:p>
        </p:txBody>
      </p:sp>
      <p:sp>
        <p:nvSpPr>
          <p:cNvPr id="5" name="Footer Placeholder 4">
            <a:extLst>
              <a:ext uri="{FF2B5EF4-FFF2-40B4-BE49-F238E27FC236}">
                <a16:creationId xmlns:a16="http://schemas.microsoft.com/office/drawing/2014/main" xmlns="" id="{20AB47D2-C899-4045-9DF6-E08242F7C2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87593BFB-89E3-46C5-BB2D-4121C6F0FE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6F5EEA-8D3E-4E0C-828B-D95A9EEA60F4}" type="slidenum">
              <a:rPr lang="en-US" smtClean="0"/>
              <a:t>‹#›</a:t>
            </a:fld>
            <a:endParaRPr lang="en-US"/>
          </a:p>
        </p:txBody>
      </p:sp>
    </p:spTree>
    <p:extLst>
      <p:ext uri="{BB962C8B-B14F-4D97-AF65-F5344CB8AC3E}">
        <p14:creationId xmlns:p14="http://schemas.microsoft.com/office/powerpoint/2010/main" val="1655770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36C193-85B8-46B4-B2AE-5E9F12D0A10C}"/>
              </a:ext>
            </a:extLst>
          </p:cNvPr>
          <p:cNvSpPr>
            <a:spLocks noGrp="1"/>
          </p:cNvSpPr>
          <p:nvPr>
            <p:ph type="ctrTitle"/>
          </p:nvPr>
        </p:nvSpPr>
        <p:spPr/>
        <p:txBody>
          <a:bodyPr/>
          <a:lstStyle/>
          <a:p>
            <a:r>
              <a:rPr lang="en-US" dirty="0"/>
              <a:t>Chapter 5 Mini Case</a:t>
            </a:r>
          </a:p>
        </p:txBody>
      </p:sp>
      <p:sp>
        <p:nvSpPr>
          <p:cNvPr id="3" name="Subtitle 2">
            <a:extLst>
              <a:ext uri="{FF2B5EF4-FFF2-40B4-BE49-F238E27FC236}">
                <a16:creationId xmlns:a16="http://schemas.microsoft.com/office/drawing/2014/main" xmlns="" id="{FDB3D1E6-1496-497A-870E-1743859794F4}"/>
              </a:ext>
            </a:extLst>
          </p:cNvPr>
          <p:cNvSpPr>
            <a:spLocks noGrp="1"/>
          </p:cNvSpPr>
          <p:nvPr>
            <p:ph type="subTitle" idx="1"/>
          </p:nvPr>
        </p:nvSpPr>
        <p:spPr/>
        <p:txBody>
          <a:bodyPr>
            <a:normAutofit/>
          </a:bodyPr>
          <a:lstStyle/>
          <a:p>
            <a:r>
              <a:rPr lang="en-US" sz="3600" dirty="0"/>
              <a:t>Answers Summary</a:t>
            </a:r>
          </a:p>
        </p:txBody>
      </p:sp>
    </p:spTree>
    <p:extLst>
      <p:ext uri="{BB962C8B-B14F-4D97-AF65-F5344CB8AC3E}">
        <p14:creationId xmlns:p14="http://schemas.microsoft.com/office/powerpoint/2010/main" val="176450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B252B1-99B5-401D-9677-D9B6C27DA187}"/>
              </a:ext>
            </a:extLst>
          </p:cNvPr>
          <p:cNvSpPr>
            <a:spLocks noGrp="1"/>
          </p:cNvSpPr>
          <p:nvPr>
            <p:ph type="title"/>
          </p:nvPr>
        </p:nvSpPr>
        <p:spPr/>
        <p:txBody>
          <a:bodyPr/>
          <a:lstStyle/>
          <a:p>
            <a:r>
              <a:rPr lang="en-US" dirty="0"/>
              <a:t>a. Features of a bond</a:t>
            </a:r>
          </a:p>
        </p:txBody>
      </p:sp>
      <p:sp>
        <p:nvSpPr>
          <p:cNvPr id="3" name="Content Placeholder 2">
            <a:extLst>
              <a:ext uri="{FF2B5EF4-FFF2-40B4-BE49-F238E27FC236}">
                <a16:creationId xmlns:a16="http://schemas.microsoft.com/office/drawing/2014/main" xmlns="" id="{3159EEF0-6E79-4235-A0BE-FA400FD24C5F}"/>
              </a:ext>
            </a:extLst>
          </p:cNvPr>
          <p:cNvSpPr>
            <a:spLocks noGrp="1"/>
          </p:cNvSpPr>
          <p:nvPr>
            <p:ph idx="1"/>
          </p:nvPr>
        </p:nvSpPr>
        <p:spPr/>
        <p:txBody>
          <a:bodyPr/>
          <a:lstStyle/>
          <a:p>
            <a:r>
              <a:rPr lang="en-US" dirty="0"/>
              <a:t>There are three main features of a bond which include: -</a:t>
            </a:r>
          </a:p>
          <a:p>
            <a:pPr>
              <a:buFont typeface="Wingdings" panose="05000000000000000000" pitchFamily="2" charset="2"/>
              <a:buChar char="Ø"/>
            </a:pPr>
            <a:r>
              <a:rPr lang="en-US" dirty="0"/>
              <a:t>Face value</a:t>
            </a:r>
          </a:p>
          <a:p>
            <a:pPr>
              <a:buFont typeface="Wingdings" panose="05000000000000000000" pitchFamily="2" charset="2"/>
              <a:buChar char="Ø"/>
            </a:pPr>
            <a:r>
              <a:rPr lang="en-US" dirty="0"/>
              <a:t>Maturity</a:t>
            </a:r>
          </a:p>
          <a:p>
            <a:pPr>
              <a:buFont typeface="Wingdings" panose="05000000000000000000" pitchFamily="2" charset="2"/>
              <a:buChar char="Ø"/>
            </a:pPr>
            <a:r>
              <a:rPr lang="en-US" dirty="0"/>
              <a:t>Coupon</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485672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D4E61A-61BF-4DC3-B087-4D8E1936A00A}"/>
              </a:ext>
            </a:extLst>
          </p:cNvPr>
          <p:cNvSpPr>
            <a:spLocks noGrp="1"/>
          </p:cNvSpPr>
          <p:nvPr>
            <p:ph type="title"/>
          </p:nvPr>
        </p:nvSpPr>
        <p:spPr/>
        <p:txBody>
          <a:bodyPr/>
          <a:lstStyle/>
          <a:p>
            <a:r>
              <a:rPr lang="en-US" dirty="0"/>
              <a:t>b. What are call options and sinking provisions</a:t>
            </a:r>
          </a:p>
        </p:txBody>
      </p:sp>
      <p:sp>
        <p:nvSpPr>
          <p:cNvPr id="3" name="Content Placeholder 2">
            <a:extLst>
              <a:ext uri="{FF2B5EF4-FFF2-40B4-BE49-F238E27FC236}">
                <a16:creationId xmlns:a16="http://schemas.microsoft.com/office/drawing/2014/main" xmlns="" id="{B1800190-F951-4DCF-B98C-3D497AF38B5A}"/>
              </a:ext>
            </a:extLst>
          </p:cNvPr>
          <p:cNvSpPr>
            <a:spLocks noGrp="1"/>
          </p:cNvSpPr>
          <p:nvPr>
            <p:ph idx="1"/>
          </p:nvPr>
        </p:nvSpPr>
        <p:spPr/>
        <p:txBody>
          <a:bodyPr/>
          <a:lstStyle/>
          <a:p>
            <a:r>
              <a:rPr lang="en-US" dirty="0"/>
              <a:t>Call option: it’s the right of issuing corporation to call bonds for redemption.</a:t>
            </a:r>
          </a:p>
          <a:p>
            <a:r>
              <a:rPr lang="en-US" dirty="0"/>
              <a:t>Sinking fund: it’s a provision facilitates the orderly retirement of the bond issue.</a:t>
            </a:r>
          </a:p>
          <a:p>
            <a:r>
              <a:rPr lang="en-US" dirty="0"/>
              <a:t>The call provision bonds are valuable to the firm but not with the investor if at the time of the bond issuance, the interest rates are high. This can be considered a risky provision while the sinking fund provision bonds are considered less risky than the ones without a provision. </a:t>
            </a:r>
          </a:p>
        </p:txBody>
      </p:sp>
    </p:spTree>
    <p:extLst>
      <p:ext uri="{BB962C8B-B14F-4D97-AF65-F5344CB8AC3E}">
        <p14:creationId xmlns:p14="http://schemas.microsoft.com/office/powerpoint/2010/main" val="258383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D4F21A-66C5-48ED-8282-40BBF3AED97F}"/>
              </a:ext>
            </a:extLst>
          </p:cNvPr>
          <p:cNvSpPr>
            <a:spLocks noGrp="1"/>
          </p:cNvSpPr>
          <p:nvPr>
            <p:ph type="title"/>
          </p:nvPr>
        </p:nvSpPr>
        <p:spPr/>
        <p:txBody>
          <a:bodyPr/>
          <a:lstStyle/>
          <a:p>
            <a:r>
              <a:rPr lang="en-US" dirty="0"/>
              <a:t>c. Determining the value of any asset</a:t>
            </a:r>
          </a:p>
        </p:txBody>
      </p:sp>
      <p:sp>
        <p:nvSpPr>
          <p:cNvPr id="3" name="Content Placeholder 2">
            <a:extLst>
              <a:ext uri="{FF2B5EF4-FFF2-40B4-BE49-F238E27FC236}">
                <a16:creationId xmlns:a16="http://schemas.microsoft.com/office/drawing/2014/main" xmlns="" id="{D69394CA-EDF7-4D5D-B40C-4A5D85159899}"/>
              </a:ext>
            </a:extLst>
          </p:cNvPr>
          <p:cNvSpPr>
            <a:spLocks noGrp="1"/>
          </p:cNvSpPr>
          <p:nvPr>
            <p:ph idx="1"/>
          </p:nvPr>
        </p:nvSpPr>
        <p:spPr/>
        <p:txBody>
          <a:bodyPr/>
          <a:lstStyle/>
          <a:p>
            <a:r>
              <a:rPr lang="en-US" sz="3200" dirty="0"/>
              <a:t>Cash flow method can be used to determine the value of an asset when there are a series of expecting future cash flows. The information needed for the cash flow method includes the asset’s required rate of return, the time period for the expected cash flows, the interest payment frequency, and the future value of the asset. Each cash flow is then discounted back to current period using the required rate of return as the discount rate. The asset’s value is the sum of the present value of each cash flow.</a:t>
            </a:r>
          </a:p>
          <a:p>
            <a:pPr marL="0" indent="0">
              <a:buNone/>
            </a:pPr>
            <a:endParaRPr lang="en-US" dirty="0"/>
          </a:p>
        </p:txBody>
      </p:sp>
    </p:spTree>
    <p:extLst>
      <p:ext uri="{BB962C8B-B14F-4D97-AF65-F5344CB8AC3E}">
        <p14:creationId xmlns:p14="http://schemas.microsoft.com/office/powerpoint/2010/main" val="1282136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DE33DF-F566-4292-8250-B0F361512AEE}"/>
              </a:ext>
            </a:extLst>
          </p:cNvPr>
          <p:cNvSpPr>
            <a:spLocks noGrp="1"/>
          </p:cNvSpPr>
          <p:nvPr>
            <p:ph type="title"/>
          </p:nvPr>
        </p:nvSpPr>
        <p:spPr/>
        <p:txBody>
          <a:bodyPr/>
          <a:lstStyle/>
          <a:p>
            <a:r>
              <a:rPr lang="en-US" dirty="0"/>
              <a:t>d. How is the value of a bond determined?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D204E8C-2E86-4F31-8C1A-6879B056F127}"/>
                  </a:ext>
                </a:extLst>
              </p:cNvPr>
              <p:cNvSpPr>
                <a:spLocks noGrp="1"/>
              </p:cNvSpPr>
              <p:nvPr>
                <p:ph idx="1"/>
              </p:nvPr>
            </p:nvSpPr>
            <p:spPr>
              <a:xfrm>
                <a:off x="838200" y="1825625"/>
                <a:ext cx="10515600" cy="4667250"/>
              </a:xfrm>
            </p:spPr>
            <p:txBody>
              <a:bodyPr>
                <a:normAutofit fontScale="92500" lnSpcReduction="20000"/>
              </a:bodyPr>
              <a:lstStyle/>
              <a:p>
                <a:r>
                  <a:rPr lang="en-US" dirty="0"/>
                  <a:t>A bond value is calculated based on the bond’s required rate of return, the bond’s coupon rate, the frequency of the coupon payments, and the maturity date of the bond. The value of a bond is determined by discounting the expected future cash flows using the bond's required rate of return. </a:t>
                </a:r>
              </a:p>
              <a:p>
                <a:r>
                  <a:rPr lang="en-US" dirty="0"/>
                  <a:t>Calculating the value of the 10-year bond with 10% coupon, 10% rate of return and 1000 par value</a:t>
                </a:r>
              </a:p>
              <a:p>
                <a:pPr marL="0" indent="0">
                  <a:buNone/>
                </a:pPr>
                <a:r>
                  <a:rPr lang="en-US" dirty="0"/>
                  <a:t>Bond value = </a:t>
                </a:r>
                <a14:m>
                  <m:oMath xmlns:m="http://schemas.openxmlformats.org/officeDocument/2006/math">
                    <m:r>
                      <a:rPr lang="en-US">
                        <a:latin typeface="Cambria Math" panose="02040503050406030204" pitchFamily="18" charset="0"/>
                      </a:rPr>
                      <m:t>0.10</m:t>
                    </m:r>
                    <m:r>
                      <a:rPr lang="en-US" i="1">
                        <a:latin typeface="Cambria Math" panose="02040503050406030204" pitchFamily="18" charset="0"/>
                      </a:rPr>
                      <m:t>∗</m:t>
                    </m:r>
                    <m:r>
                      <a:rPr lang="en-US">
                        <a:latin typeface="Cambria Math" panose="02040503050406030204" pitchFamily="18" charset="0"/>
                      </a:rPr>
                      <m:t>1000</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1+0.10</m:t>
                                </m:r>
                              </m:e>
                            </m:d>
                          </m:e>
                          <m:sup>
                            <m:r>
                              <a:rPr lang="en-US" i="1">
                                <a:latin typeface="Cambria Math" panose="02040503050406030204" pitchFamily="18" charset="0"/>
                              </a:rPr>
                              <m:t>−10</m:t>
                            </m:r>
                          </m:sup>
                        </m:sSup>
                      </m:num>
                      <m:den>
                        <m:r>
                          <a:rPr lang="en-US" i="1">
                            <a:latin typeface="Cambria Math" panose="02040503050406030204" pitchFamily="18" charset="0"/>
                          </a:rPr>
                          <m:t>0.10</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100</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1+0.10</m:t>
                                </m:r>
                              </m:e>
                            </m:d>
                          </m:e>
                          <m:sup>
                            <m:r>
                              <a:rPr lang="en-US" i="1">
                                <a:latin typeface="Cambria Math" panose="02040503050406030204" pitchFamily="18" charset="0"/>
                              </a:rPr>
                              <m:t>10</m:t>
                            </m:r>
                          </m:sup>
                        </m:sSup>
                      </m:den>
                    </m:f>
                  </m:oMath>
                </a14:m>
                <a:endParaRPr lang="en-US" dirty="0"/>
              </a:p>
              <a:p>
                <a:pPr marL="0" indent="0">
                  <a:buNone/>
                </a:pPr>
                <a:r>
                  <a:rPr lang="en-US" dirty="0"/>
                  <a:t> </a:t>
                </a:r>
                <a14:m>
                  <m:oMath xmlns:m="http://schemas.openxmlformats.org/officeDocument/2006/math">
                    <m:r>
                      <a:rPr lang="en-US">
                        <a:latin typeface="Cambria Math" panose="02040503050406030204" pitchFamily="18" charset="0"/>
                      </a:rPr>
                      <m:t>0.10</m:t>
                    </m:r>
                    <m:r>
                      <a:rPr lang="en-US" i="1">
                        <a:latin typeface="Cambria Math" panose="02040503050406030204" pitchFamily="18" charset="0"/>
                      </a:rPr>
                      <m:t>∗</m:t>
                    </m:r>
                    <m:r>
                      <a:rPr lang="en-US">
                        <a:latin typeface="Cambria Math" panose="02040503050406030204" pitchFamily="18" charset="0"/>
                      </a:rPr>
                      <m:t>1000</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0.6145</m:t>
                        </m:r>
                      </m:num>
                      <m:den>
                        <m:r>
                          <a:rPr lang="en-US" i="1">
                            <a:latin typeface="Cambria Math" panose="02040503050406030204" pitchFamily="18" charset="0"/>
                          </a:rPr>
                          <m:t>0.10</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1000</m:t>
                        </m:r>
                      </m:num>
                      <m:den>
                        <m:r>
                          <a:rPr lang="en-US" i="1">
                            <a:latin typeface="Cambria Math" panose="02040503050406030204" pitchFamily="18" charset="0"/>
                          </a:rPr>
                          <m:t>2.5937</m:t>
                        </m:r>
                      </m:den>
                    </m:f>
                  </m:oMath>
                </a14:m>
                <a:endParaRPr lang="en-US" dirty="0"/>
              </a:p>
              <a:p>
                <a:pPr marL="0" indent="0">
                  <a:buNone/>
                </a:pPr>
                <a:r>
                  <a:rPr lang="en-US" dirty="0"/>
                  <a:t> </a:t>
                </a:r>
                <a14:m>
                  <m:oMath xmlns:m="http://schemas.openxmlformats.org/officeDocument/2006/math">
                    <m:r>
                      <a:rPr lang="en-US">
                        <a:latin typeface="Cambria Math" panose="02040503050406030204" pitchFamily="18" charset="0"/>
                      </a:rPr>
                      <m:t>=0.10</m:t>
                    </m:r>
                    <m:r>
                      <a:rPr lang="en-US" i="1">
                        <a:latin typeface="Cambria Math" panose="02040503050406030204" pitchFamily="18" charset="0"/>
                      </a:rPr>
                      <m:t>∗</m:t>
                    </m:r>
                    <m:r>
                      <a:rPr lang="en-US">
                        <a:latin typeface="Cambria Math" panose="02040503050406030204" pitchFamily="18" charset="0"/>
                      </a:rPr>
                      <m:t>1000</m:t>
                    </m:r>
                    <m:r>
                      <a:rPr lang="en-US" i="1">
                        <a:latin typeface="Cambria Math" panose="02040503050406030204" pitchFamily="18" charset="0"/>
                      </a:rPr>
                      <m:t>∗</m:t>
                    </m:r>
                    <m:r>
                      <a:rPr lang="en-US">
                        <a:latin typeface="Cambria Math" panose="02040503050406030204" pitchFamily="18" charset="0"/>
                      </a:rPr>
                      <m:t>6.145+385.55</m:t>
                    </m:r>
                  </m:oMath>
                </a14:m>
                <a:endParaRPr lang="en-US" dirty="0"/>
              </a:p>
              <a:p>
                <a:pPr marL="0" indent="0">
                  <a:buNone/>
                </a:pPr>
                <a:r>
                  <a:rPr lang="en-US" dirty="0"/>
                  <a:t> </a:t>
                </a:r>
                <a14:m>
                  <m:oMath xmlns:m="http://schemas.openxmlformats.org/officeDocument/2006/math">
                    <m:r>
                      <a:rPr lang="en-US">
                        <a:latin typeface="Cambria Math" panose="02040503050406030204" pitchFamily="18" charset="0"/>
                      </a:rPr>
                      <m:t>=61.45+385.55</m:t>
                    </m:r>
                  </m:oMath>
                </a14:m>
                <a:endParaRPr lang="en-US" dirty="0"/>
              </a:p>
              <a:p>
                <a:pPr marL="0" indent="0">
                  <a:buNone/>
                </a:pPr>
                <a:r>
                  <a:rPr lang="en-US" dirty="0"/>
                  <a:t>= 447.00</a:t>
                </a:r>
              </a:p>
            </p:txBody>
          </p:sp>
        </mc:Choice>
        <mc:Fallback xmlns="">
          <p:sp>
            <p:nvSpPr>
              <p:cNvPr id="3" name="Content Placeholder 2">
                <a:extLst>
                  <a:ext uri="{FF2B5EF4-FFF2-40B4-BE49-F238E27FC236}">
                    <a16:creationId xmlns:a16="http://schemas.microsoft.com/office/drawing/2014/main" id="{6D204E8C-2E86-4F31-8C1A-6879B056F127}"/>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43" t="-3264" r="-232" b="-261"/>
                </a:stretch>
              </a:blipFill>
            </p:spPr>
            <p:txBody>
              <a:bodyPr/>
              <a:lstStyle/>
              <a:p>
                <a:r>
                  <a:rPr lang="en-US">
                    <a:noFill/>
                  </a:rPr>
                  <a:t> </a:t>
                </a:r>
              </a:p>
            </p:txBody>
          </p:sp>
        </mc:Fallback>
      </mc:AlternateContent>
    </p:spTree>
    <p:extLst>
      <p:ext uri="{BB962C8B-B14F-4D97-AF65-F5344CB8AC3E}">
        <p14:creationId xmlns:p14="http://schemas.microsoft.com/office/powerpoint/2010/main" val="972682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5DCD47-8E04-42A0-B628-D1AD9B6D6DDB}"/>
              </a:ext>
            </a:extLst>
          </p:cNvPr>
          <p:cNvSpPr>
            <a:spLocks noGrp="1"/>
          </p:cNvSpPr>
          <p:nvPr>
            <p:ph type="title"/>
          </p:nvPr>
        </p:nvSpPr>
        <p:spPr/>
        <p:txBody>
          <a:bodyPr/>
          <a:lstStyle/>
          <a:p>
            <a:r>
              <a:rPr lang="en-US" dirty="0"/>
              <a:t>e. Increasing the bond by 3% what would happen?</a:t>
            </a:r>
          </a:p>
        </p:txBody>
      </p:sp>
      <p:sp>
        <p:nvSpPr>
          <p:cNvPr id="3" name="Content Placeholder 2">
            <a:extLst>
              <a:ext uri="{FF2B5EF4-FFF2-40B4-BE49-F238E27FC236}">
                <a16:creationId xmlns:a16="http://schemas.microsoft.com/office/drawing/2014/main" xmlns="" id="{6B034111-1BDA-4067-AF59-9BEEDCB2F195}"/>
              </a:ext>
            </a:extLst>
          </p:cNvPr>
          <p:cNvSpPr>
            <a:spLocks noGrp="1"/>
          </p:cNvSpPr>
          <p:nvPr>
            <p:ph idx="1"/>
          </p:nvPr>
        </p:nvSpPr>
        <p:spPr/>
        <p:txBody>
          <a:bodyPr>
            <a:normAutofit fontScale="92500" lnSpcReduction="20000"/>
          </a:bodyPr>
          <a:lstStyle/>
          <a:p>
            <a:pPr marL="742950" indent="-742950">
              <a:buAutoNum type="arabicPeriod"/>
            </a:pPr>
            <a:r>
              <a:rPr lang="en-US" sz="4000" dirty="0"/>
              <a:t>The value of the described bond (with the inflation rising 3 percentage points) would now be: 837.213. This would now be a discount bond.</a:t>
            </a:r>
          </a:p>
          <a:p>
            <a:pPr marL="742950" indent="-742950">
              <a:buAutoNum type="arabicPeriod"/>
            </a:pPr>
            <a:r>
              <a:rPr lang="en-US" sz="4000" dirty="0"/>
              <a:t>The value of the bond would increase to 1210.71. This bond would now be a premium bond.</a:t>
            </a:r>
          </a:p>
          <a:p>
            <a:pPr marL="742950" indent="-742950">
              <a:buAutoNum type="arabicPeriod"/>
            </a:pPr>
            <a:r>
              <a:rPr lang="en-US" sz="4000" dirty="0">
                <a:latin typeface="Calibri" panose="020F0502020204030204" pitchFamily="34" charset="0"/>
                <a:ea typeface="Calibri" panose="020F0502020204030204" pitchFamily="34" charset="0"/>
                <a:cs typeface="Times New Roman" panose="02020603050405020304" pitchFamily="18" charset="0"/>
              </a:rPr>
              <a:t>If it remained at 13%: The closer the bond reaches the maturity date, the more discounted it becomes. If it remained at 7%: The closer the bond reaches the maturity date, the more the premium increases.</a:t>
            </a:r>
            <a:endParaRPr lang="en-US" sz="4000" dirty="0"/>
          </a:p>
          <a:p>
            <a:endParaRPr lang="en-US" sz="4000" dirty="0"/>
          </a:p>
        </p:txBody>
      </p:sp>
    </p:spTree>
    <p:extLst>
      <p:ext uri="{BB962C8B-B14F-4D97-AF65-F5344CB8AC3E}">
        <p14:creationId xmlns:p14="http://schemas.microsoft.com/office/powerpoint/2010/main" val="3215294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A747D-92B9-4995-9B74-8B72F990F6AF}"/>
              </a:ext>
            </a:extLst>
          </p:cNvPr>
          <p:cNvSpPr>
            <a:spLocks noGrp="1"/>
          </p:cNvSpPr>
          <p:nvPr>
            <p:ph type="title"/>
          </p:nvPr>
        </p:nvSpPr>
        <p:spPr/>
        <p:txBody>
          <a:bodyPr/>
          <a:lstStyle/>
          <a:p>
            <a:r>
              <a:rPr lang="en-US" dirty="0"/>
              <a:t>Question f</a:t>
            </a:r>
          </a:p>
        </p:txBody>
      </p:sp>
      <p:sp>
        <p:nvSpPr>
          <p:cNvPr id="3" name="Content Placeholder 2">
            <a:extLst>
              <a:ext uri="{FF2B5EF4-FFF2-40B4-BE49-F238E27FC236}">
                <a16:creationId xmlns:a16="http://schemas.microsoft.com/office/drawing/2014/main" xmlns="" id="{68C78297-FEC9-4DC6-8DD6-A76123C35D3E}"/>
              </a:ext>
            </a:extLst>
          </p:cNvPr>
          <p:cNvSpPr>
            <a:spLocks noGrp="1"/>
          </p:cNvSpPr>
          <p:nvPr>
            <p:ph idx="1"/>
          </p:nvPr>
        </p:nvSpPr>
        <p:spPr/>
        <p:txBody>
          <a:bodyPr/>
          <a:lstStyle/>
          <a:p>
            <a:pPr marL="0" indent="0">
              <a:buNone/>
            </a:pPr>
            <a:r>
              <a:rPr lang="en-US"/>
              <a:t>1.  </a:t>
            </a:r>
            <a:r>
              <a:rPr lang="en-US" dirty="0"/>
              <a:t>$887.00 = $90(PVIFAk,10) + $1,000(PVIFk,10)</a:t>
            </a:r>
          </a:p>
          <a:p>
            <a:pPr marL="0" indent="0">
              <a:buNone/>
            </a:pPr>
            <a:r>
              <a:rPr lang="en-US" dirty="0"/>
              <a:t>2. Where k is the bond's YTM. The best way to solve for k = YTM is to use a financial calculator with a bond valuation capability. Input the following into your financial calculator: N=10, PV=-887.0, PMT=90, FV=1,000, and then solve for I = k = YTM = 10.91%. Because the YTM is greater than bond’s coupon rate, this bond is selling at a discount.</a:t>
            </a:r>
          </a:p>
          <a:p>
            <a:pPr marL="0" indent="0">
              <a:buNone/>
            </a:pPr>
            <a:endParaRPr lang="en-US" dirty="0"/>
          </a:p>
        </p:txBody>
      </p:sp>
    </p:spTree>
    <p:extLst>
      <p:ext uri="{BB962C8B-B14F-4D97-AF65-F5344CB8AC3E}">
        <p14:creationId xmlns:p14="http://schemas.microsoft.com/office/powerpoint/2010/main" val="617405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515</Words>
  <Application>Microsoft Office PowerPoint</Application>
  <PresentationFormat>Widescreen</PresentationFormat>
  <Paragraphs>28</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Cambria Math</vt:lpstr>
      <vt:lpstr>Times New Roman</vt:lpstr>
      <vt:lpstr>Wingdings</vt:lpstr>
      <vt:lpstr>Office Theme</vt:lpstr>
      <vt:lpstr>Chapter 5 Mini Case</vt:lpstr>
      <vt:lpstr>a. Features of a bond</vt:lpstr>
      <vt:lpstr>b. What are call options and sinking provisions</vt:lpstr>
      <vt:lpstr>c. Determining the value of any asset</vt:lpstr>
      <vt:lpstr>d. How is the value of a bond determined?</vt:lpstr>
      <vt:lpstr>e. Increasing the bond by 3% what would happen?</vt:lpstr>
      <vt:lpstr>Question 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Mini Case</dc:title>
  <dc:creator>Admin</dc:creator>
  <cp:lastModifiedBy>Prof Scofied</cp:lastModifiedBy>
  <cp:revision>5</cp:revision>
  <dcterms:created xsi:type="dcterms:W3CDTF">2018-12-03T08:47:06Z</dcterms:created>
  <dcterms:modified xsi:type="dcterms:W3CDTF">2018-12-03T12:29:37Z</dcterms:modified>
</cp:coreProperties>
</file>